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57" r:id="rId4"/>
    <p:sldId id="265" r:id="rId5"/>
    <p:sldId id="266" r:id="rId6"/>
    <p:sldId id="267" r:id="rId7"/>
    <p:sldId id="269" r:id="rId8"/>
    <p:sldId id="270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90F4C-CF0D-4DC4-BD79-DEF4B00C939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F6895-A9A4-425A-A6C8-271F799845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1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1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4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5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7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4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4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3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4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D498-A41A-4664-8B6A-F2C959443E9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9C6B-C5B8-44E5-8424-EDC1487F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29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2218" y="1529543"/>
            <a:ext cx="9612285" cy="159604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🎞 국제 </a:t>
            </a:r>
            <a:r>
              <a:rPr lang="ko-KR" altLang="en-US" dirty="0" smtClean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영화제 홍보 </a:t>
            </a:r>
            <a:r>
              <a:rPr lang="ko-KR" altLang="en-US" dirty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사이트 🎞</a:t>
            </a:r>
            <a:endParaRPr lang="ko-KR" altLang="en-US" dirty="0">
              <a:solidFill>
                <a:schemeClr val="bg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98669"/>
            <a:ext cx="9144000" cy="1487978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rgbClr val="FFFF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가이드 문서</a:t>
            </a:r>
            <a:endParaRPr lang="en-US" altLang="ko-KR" sz="3200" dirty="0" smtClean="0">
              <a:solidFill>
                <a:srgbClr val="FFFF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Park </a:t>
            </a:r>
            <a:r>
              <a:rPr lang="en-US" altLang="ko-KR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seo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jin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13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73053" y="274737"/>
            <a:ext cx="310123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Summary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5237" y="880724"/>
            <a:ext cx="1936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&lt; </a:t>
            </a:r>
            <a:r>
              <a:rPr lang="ko-KR" altLang="en-US" sz="2000" dirty="0" smtClean="0">
                <a:solidFill>
                  <a:schemeClr val="bg1"/>
                </a:solidFill>
              </a:rPr>
              <a:t>개요 </a:t>
            </a:r>
            <a:r>
              <a:rPr lang="en-US" altLang="ko-KR" sz="2000" dirty="0" smtClean="0">
                <a:solidFill>
                  <a:schemeClr val="bg1"/>
                </a:solidFill>
              </a:rPr>
              <a:t>&gt;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872836" y="1773130"/>
            <a:ext cx="3300153" cy="448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기존 사이트 분석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4"/>
          <p:cNvSpPr txBox="1">
            <a:spLocks/>
          </p:cNvSpPr>
          <p:nvPr/>
        </p:nvSpPr>
        <p:spPr>
          <a:xfrm>
            <a:off x="4089861" y="2544775"/>
            <a:ext cx="2509867" cy="448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제작기법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4089861" y="4359412"/>
            <a:ext cx="2559743" cy="448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>
                <a:solidFill>
                  <a:schemeClr val="bg1"/>
                </a:solidFill>
              </a:rPr>
              <a:t>4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향후 계획</a:t>
            </a:r>
            <a:r>
              <a:rPr lang="en-US" altLang="ko-KR" sz="2800" dirty="0" smtClean="0">
                <a:solidFill>
                  <a:schemeClr val="bg1"/>
                </a:solidFill>
              </a:rPr>
              <a:t>&amp;sub</a:t>
            </a:r>
            <a:r>
              <a:rPr lang="ko-KR" altLang="en-US" sz="2800" dirty="0" smtClean="0">
                <a:solidFill>
                  <a:schemeClr val="bg1"/>
                </a:solidFill>
              </a:rPr>
              <a:t> 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/>
          <p:cNvSpPr txBox="1">
            <a:spLocks/>
          </p:cNvSpPr>
          <p:nvPr/>
        </p:nvSpPr>
        <p:spPr>
          <a:xfrm>
            <a:off x="1530118" y="5280772"/>
            <a:ext cx="2559743" cy="448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>
                <a:solidFill>
                  <a:schemeClr val="bg1"/>
                </a:solidFill>
              </a:rPr>
              <a:t>5.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끝인사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4"/>
          <p:cNvSpPr txBox="1">
            <a:spLocks/>
          </p:cNvSpPr>
          <p:nvPr/>
        </p:nvSpPr>
        <p:spPr>
          <a:xfrm>
            <a:off x="6649604" y="3429000"/>
            <a:ext cx="3923607" cy="731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</a:rPr>
              <a:t>사이트 </a:t>
            </a:r>
            <a:r>
              <a:rPr lang="ko-KR" altLang="en-US" sz="2800" dirty="0" smtClean="0">
                <a:solidFill>
                  <a:schemeClr val="bg1"/>
                </a:solidFill>
              </a:rPr>
              <a:t>구현 및 설명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10420" y="134313"/>
            <a:ext cx="387638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기존 사이트 분석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6" y="853401"/>
            <a:ext cx="5828415" cy="28918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850" y="2121300"/>
            <a:ext cx="3524192" cy="3516556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6620890" y="1277321"/>
            <a:ext cx="5200261" cy="4303358"/>
          </a:xfrm>
          <a:prstGeom prst="rect">
            <a:avLst/>
          </a:prstGeom>
          <a:solidFill>
            <a:srgbClr val="002060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428099" lvl="1" indent="-214049">
              <a:buFont typeface="Arial"/>
              <a:buChar char="•"/>
            </a:pPr>
            <a:endParaRPr lang="en-US" altLang="ko-KR" sz="1982" spc="-158" dirty="0" smtClean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영화 </a:t>
            </a:r>
            <a:r>
              <a:rPr lang="ko-KR" altLang="en-US" sz="1600" dirty="0" err="1" smtClean="0">
                <a:solidFill>
                  <a:srgbClr val="FFFFFF"/>
                </a:solidFill>
                <a:latin typeface="+mn-ea"/>
              </a:rPr>
              <a:t>사이트다운</a:t>
            </a: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 부드럽고 잔잔한 분위기가 있으며 메인 홈페이지 화면 첫 배너</a:t>
            </a: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 에는 </a:t>
            </a:r>
            <a:r>
              <a:rPr lang="ko-KR" altLang="en-US" sz="1600" dirty="0" err="1" smtClean="0">
                <a:solidFill>
                  <a:srgbClr val="FFFFFF"/>
                </a:solidFill>
                <a:latin typeface="+mn-ea"/>
              </a:rPr>
              <a:t>여러장의</a:t>
            </a: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 사진이 넘어감</a:t>
            </a:r>
            <a:endParaRPr lang="en-US" sz="1600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endParaRPr lang="en-US" sz="1600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사이트 자체 분위기는 영화제 취지에 </a:t>
            </a:r>
            <a:r>
              <a:rPr lang="ko-KR" altLang="en-US" sz="1600" dirty="0" err="1" smtClean="0">
                <a:solidFill>
                  <a:srgbClr val="FFFFFF"/>
                </a:solidFill>
                <a:latin typeface="+mn-ea"/>
              </a:rPr>
              <a:t>잘맞으나</a:t>
            </a: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 내용이 전체적으로  </a:t>
            </a:r>
            <a:r>
              <a:rPr lang="ko-KR" altLang="en-US" sz="1600" dirty="0" err="1" smtClean="0">
                <a:solidFill>
                  <a:srgbClr val="FFFFFF"/>
                </a:solidFill>
                <a:latin typeface="+mn-ea"/>
              </a:rPr>
              <a:t>내용파트는</a:t>
            </a: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 단조로운 부분이 있음</a:t>
            </a:r>
            <a:r>
              <a:rPr lang="en-US" altLang="ko-KR" sz="1600" dirty="0">
                <a:solidFill>
                  <a:srgbClr val="FFFFFF"/>
                </a:solidFill>
                <a:latin typeface="+mn-ea"/>
              </a:rPr>
              <a:t> </a:t>
            </a:r>
            <a:endParaRPr lang="en-US" altLang="ko-KR" sz="1600" dirty="0" smtClean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endParaRPr lang="en-US" altLang="ko-KR" sz="1600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사이트를 기본으로 부가적인 요소를 꺼내어 연출하면 더 </a:t>
            </a:r>
            <a:r>
              <a:rPr lang="ko-KR" altLang="en-US" sz="1600" dirty="0" err="1" smtClean="0">
                <a:solidFill>
                  <a:srgbClr val="FFFFFF"/>
                </a:solidFill>
                <a:latin typeface="+mn-ea"/>
              </a:rPr>
              <a:t>좋을듯함</a:t>
            </a:r>
            <a:endParaRPr lang="en-US" altLang="ko-KR" sz="1600" dirty="0" smtClean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endParaRPr lang="en-US" sz="1600" dirty="0">
              <a:solidFill>
                <a:srgbClr val="FFFFFF"/>
              </a:solidFill>
              <a:latin typeface="+mn-ea"/>
            </a:endParaRPr>
          </a:p>
          <a:p>
            <a:pPr marL="428099" lvl="1" indent="-214049">
              <a:buFont typeface="Arial"/>
              <a:buChar char="•"/>
            </a:pP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서브 페이지 역시 전체적으로 반복 되거나 </a:t>
            </a:r>
            <a:endParaRPr lang="en-US" altLang="ko-KR" sz="1600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   </a:t>
            </a:r>
            <a:r>
              <a:rPr lang="ko-KR" altLang="en-US" sz="1600" dirty="0" err="1" smtClean="0">
                <a:solidFill>
                  <a:srgbClr val="FFFFFF"/>
                </a:solidFill>
                <a:latin typeface="+mn-ea"/>
              </a:rPr>
              <a:t>많은수의</a:t>
            </a: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 컨텐츠가 있지않아 자료 수집은 없음 </a:t>
            </a:r>
            <a:endParaRPr lang="en-US" altLang="ko-KR" sz="1600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endParaRPr lang="en-US" altLang="ko-KR" sz="1600" dirty="0">
              <a:solidFill>
                <a:srgbClr val="FFFFFF"/>
              </a:solidFill>
              <a:latin typeface="+mn-ea"/>
            </a:endParaRPr>
          </a:p>
          <a:p>
            <a:pPr marL="214050" lvl="1"/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하지만 </a:t>
            </a:r>
            <a:r>
              <a:rPr lang="ko-KR" altLang="en-US" sz="1600" dirty="0" err="1" smtClean="0">
                <a:solidFill>
                  <a:srgbClr val="FFFFFF"/>
                </a:solidFill>
                <a:latin typeface="+mn-ea"/>
              </a:rPr>
              <a:t>내용구성이</a:t>
            </a: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 너무 무겁지않고 생동감도 살아있는 느낌을 주어 만들면 </a:t>
            </a:r>
            <a:r>
              <a:rPr lang="ko-KR" altLang="en-US" sz="1600" dirty="0" err="1" smtClean="0">
                <a:solidFill>
                  <a:srgbClr val="FFFFFF"/>
                </a:solidFill>
                <a:latin typeface="+mn-ea"/>
              </a:rPr>
              <a:t>좋을듯함</a:t>
            </a:r>
            <a:r>
              <a:rPr lang="ko-KR" altLang="en-US" sz="1600" dirty="0" smtClean="0">
                <a:solidFill>
                  <a:srgbClr val="FFFFFF"/>
                </a:solidFill>
                <a:latin typeface="+mn-ea"/>
              </a:rPr>
              <a:t> </a:t>
            </a:r>
            <a:endParaRPr lang="en-US" sz="1600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r>
              <a:rPr lang="en-US" sz="1982" spc="-158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1982" spc="-158" dirty="0" smtClean="0">
                <a:solidFill>
                  <a:srgbClr val="FFFFFF"/>
                </a:solidFill>
                <a:latin typeface="+mn-ea"/>
              </a:rPr>
              <a:t>  </a:t>
            </a:r>
            <a:endParaRPr lang="en-US" sz="1982" spc="-158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89" y="3346308"/>
            <a:ext cx="4025712" cy="30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841489" y="217758"/>
            <a:ext cx="250902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제작 기법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  <p:pic>
        <p:nvPicPr>
          <p:cNvPr id="1030" name="Picture 6" descr="HTML, CSS, and JavaScript – the best friends of the frontend | Hands-on  JavaScript for Python Develop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90" y="1403466"/>
            <a:ext cx="5064818" cy="456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44899" y="115133"/>
            <a:ext cx="570220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사이트 구현 및 </a:t>
            </a:r>
            <a:r>
              <a:rPr lang="ko-KR" altLang="en-US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설명</a:t>
            </a:r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상단</a:t>
            </a:r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31" y="1461717"/>
            <a:ext cx="7121219" cy="7292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58" y="2510202"/>
            <a:ext cx="7722883" cy="3517322"/>
          </a:xfrm>
          <a:prstGeom prst="rect">
            <a:avLst/>
          </a:prstGeom>
        </p:spPr>
      </p:pic>
      <p:sp>
        <p:nvSpPr>
          <p:cNvPr id="18" name="타원형 설명선 17"/>
          <p:cNvSpPr/>
          <p:nvPr/>
        </p:nvSpPr>
        <p:spPr>
          <a:xfrm>
            <a:off x="860229" y="2594062"/>
            <a:ext cx="2086172" cy="1044753"/>
          </a:xfrm>
          <a:prstGeom prst="wedgeEllipseCallout">
            <a:avLst>
              <a:gd name="adj1" fmla="val -20833"/>
              <a:gd name="adj2" fmla="val 6169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944895" y="1062364"/>
            <a:ext cx="11064280" cy="4175619"/>
            <a:chOff x="707828" y="814772"/>
            <a:chExt cx="11064280" cy="4405603"/>
          </a:xfrm>
        </p:grpSpPr>
        <p:sp>
          <p:nvSpPr>
            <p:cNvPr id="11" name="오각형 10"/>
            <p:cNvSpPr/>
            <p:nvPr/>
          </p:nvSpPr>
          <p:spPr>
            <a:xfrm rot="10800000">
              <a:off x="7332894" y="814772"/>
              <a:ext cx="4411867" cy="169645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7938881" y="814772"/>
              <a:ext cx="3833227" cy="159768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214050" lvl="1"/>
              <a:endParaRPr lang="en-US" altLang="ko-KR" sz="1982" spc="-158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r>
                <a:rPr lang="en-US" altLang="ko-KR" sz="1200" dirty="0" smtClean="0">
                  <a:solidFill>
                    <a:srgbClr val="FFFFFF"/>
                  </a:solidFill>
                  <a:latin typeface="+mn-ea"/>
                </a:rPr>
                <a:t>-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메인화면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상단에 있는 바는 포지션이 다르게 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설정함 로그인 바의 경우는 처음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그자리에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고정</a:t>
              </a:r>
              <a:endParaRPr lang="en-US" sz="1200" dirty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endParaRPr lang="en-US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메인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메뉴바의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경우는 포지션에 </a:t>
              </a:r>
              <a:r>
                <a:rPr lang="en-US" altLang="ko-KR" sz="1200" dirty="0" smtClean="0">
                  <a:solidFill>
                    <a:srgbClr val="FFFFFF"/>
                  </a:solidFill>
                  <a:latin typeface="+mn-ea"/>
                </a:rPr>
                <a:t>Sticky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를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준뒤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</a:t>
              </a:r>
              <a:endParaRPr lang="en-US" altLang="ko-KR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r>
                <a:rPr lang="en-US" altLang="ko-KR" sz="1200" dirty="0" smtClean="0">
                  <a:solidFill>
                    <a:srgbClr val="FFFFFF"/>
                  </a:solidFill>
                  <a:latin typeface="+mn-ea"/>
                </a:rPr>
                <a:t>z-index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로 고정하여 스크롤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내리는동안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같이 화면에 등장함 </a:t>
              </a:r>
              <a:endParaRPr lang="en-US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endParaRPr lang="en-US" sz="1200" spc="-158" dirty="0" smtClean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3" name="오각형 12"/>
            <p:cNvSpPr/>
            <p:nvPr/>
          </p:nvSpPr>
          <p:spPr>
            <a:xfrm rot="10800000">
              <a:off x="7325299" y="4272136"/>
              <a:ext cx="4411867" cy="727957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2"/>
            <p:cNvSpPr txBox="1"/>
            <p:nvPr/>
          </p:nvSpPr>
          <p:spPr>
            <a:xfrm>
              <a:off x="7622213" y="4119207"/>
              <a:ext cx="3833227" cy="110116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214050" lvl="1"/>
              <a:endParaRPr lang="en-US" altLang="ko-KR" sz="1982" b="1" spc="-158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r>
                <a:rPr lang="en-US" altLang="ko-KR" sz="1200" dirty="0" smtClean="0">
                  <a:solidFill>
                    <a:srgbClr val="FFFFFF"/>
                  </a:solidFill>
                  <a:latin typeface="+mn-ea"/>
                </a:rPr>
                <a:t>-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메인화면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등장시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사진대신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영화제의 맞는 영상으로 비디오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태그사용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하여 주제에 맞는 분위기를 올림</a:t>
              </a:r>
              <a:endParaRPr lang="en-US" sz="1200" dirty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endParaRPr lang="en-US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endParaRPr lang="en-US" sz="1200" spc="-158" dirty="0" smtClean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7" name="TextBox 12"/>
            <p:cNvSpPr txBox="1"/>
            <p:nvPr/>
          </p:nvSpPr>
          <p:spPr>
            <a:xfrm>
              <a:off x="707828" y="2413811"/>
              <a:ext cx="1747505" cy="110116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214050" lvl="1"/>
              <a:endParaRPr lang="en-US" altLang="ko-KR" sz="1982" b="1" spc="-158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r>
                <a:rPr lang="en-US" altLang="ko-KR" sz="1200" dirty="0" smtClean="0">
                  <a:solidFill>
                    <a:srgbClr val="FFFFFF"/>
                  </a:solidFill>
                  <a:latin typeface="+mn-ea"/>
                </a:rPr>
                <a:t>- 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영상 위 글자는 페이지 재생 후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트랜지션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으로 천천히 떠오름 </a:t>
              </a:r>
              <a:endParaRPr lang="en-US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endParaRPr lang="en-US" sz="1200" spc="-158" dirty="0" smtClean="0">
                <a:solidFill>
                  <a:srgbClr val="FFFF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44899" y="145697"/>
            <a:ext cx="5702202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사이트 구현 및 </a:t>
            </a:r>
            <a:r>
              <a:rPr lang="ko-KR" altLang="en-US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설명</a:t>
            </a:r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중단</a:t>
            </a:r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9" y="3666834"/>
            <a:ext cx="4885732" cy="2724735"/>
          </a:xfrm>
          <a:prstGeom prst="rect">
            <a:avLst/>
          </a:prstGeom>
        </p:spPr>
      </p:pic>
      <p:sp>
        <p:nvSpPr>
          <p:cNvPr id="18" name="타원형 설명선 17"/>
          <p:cNvSpPr/>
          <p:nvPr/>
        </p:nvSpPr>
        <p:spPr>
          <a:xfrm>
            <a:off x="1684601" y="2940586"/>
            <a:ext cx="2086172" cy="1044753"/>
          </a:xfrm>
          <a:prstGeom prst="wedgeEllipseCallout">
            <a:avLst>
              <a:gd name="adj1" fmla="val -20833"/>
              <a:gd name="adj2" fmla="val 6169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39645" y="1105595"/>
            <a:ext cx="9948438" cy="4490575"/>
            <a:chOff x="-18455" y="837750"/>
            <a:chExt cx="9948438" cy="4737903"/>
          </a:xfrm>
        </p:grpSpPr>
        <p:sp>
          <p:nvSpPr>
            <p:cNvPr id="11" name="오각형 10"/>
            <p:cNvSpPr/>
            <p:nvPr/>
          </p:nvSpPr>
          <p:spPr>
            <a:xfrm>
              <a:off x="1653701" y="837750"/>
              <a:ext cx="4260234" cy="1675177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1571201" y="1073431"/>
              <a:ext cx="3747199" cy="120149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385500" lvl="1" indent="-171450">
                <a:buFontTx/>
                <a:buChar char="-"/>
              </a:pPr>
              <a:r>
                <a:rPr lang="ko-KR" altLang="en-US" sz="1200" spc="-158" dirty="0" err="1" smtClean="0">
                  <a:solidFill>
                    <a:srgbClr val="FFFFFF"/>
                  </a:solidFill>
                  <a:latin typeface="+mn-ea"/>
                </a:rPr>
                <a:t>메인화면</a:t>
              </a:r>
              <a:r>
                <a:rPr lang="ko-KR" altLang="en-US" sz="1200" spc="-158" dirty="0" smtClean="0">
                  <a:solidFill>
                    <a:srgbClr val="FFFFFF"/>
                  </a:solidFill>
                  <a:latin typeface="+mn-ea"/>
                </a:rPr>
                <a:t> </a:t>
              </a:r>
              <a:r>
                <a:rPr lang="ko-KR" altLang="en-US" sz="1200" spc="-158" dirty="0" err="1" smtClean="0">
                  <a:solidFill>
                    <a:srgbClr val="FFFFFF"/>
                  </a:solidFill>
                  <a:latin typeface="+mn-ea"/>
                </a:rPr>
                <a:t>첫페이지</a:t>
              </a:r>
              <a:r>
                <a:rPr lang="ko-KR" altLang="en-US" sz="1200" spc="-158" dirty="0" smtClean="0">
                  <a:solidFill>
                    <a:srgbClr val="FFFFFF"/>
                  </a:solidFill>
                  <a:latin typeface="+mn-ea"/>
                </a:rPr>
                <a:t> 이후 스크롤 내리면 출품작 제목 타이틀과 함께  같이 영화 포스터가 서서히 위로 떠오름</a:t>
              </a:r>
              <a:endParaRPr lang="en-US" altLang="ko-KR" sz="1200" spc="-158" dirty="0" smtClean="0">
                <a:solidFill>
                  <a:srgbClr val="FFFFFF"/>
                </a:solidFill>
                <a:latin typeface="+mn-ea"/>
              </a:endParaRPr>
            </a:p>
            <a:p>
              <a:pPr marL="556950" lvl="1" indent="-342900">
                <a:buFontTx/>
                <a:buChar char="-"/>
              </a:pPr>
              <a:endParaRPr lang="en-US" altLang="ko-KR" sz="1200" spc="-158" dirty="0">
                <a:solidFill>
                  <a:srgbClr val="FFFFFF"/>
                </a:solidFill>
                <a:latin typeface="+mn-ea"/>
              </a:endParaRPr>
            </a:p>
            <a:p>
              <a:pPr marL="385500" lvl="1" indent="-171450">
                <a:buFontTx/>
                <a:buChar char="-"/>
              </a:pPr>
              <a:r>
                <a:rPr lang="ko-KR" altLang="en-US" sz="1200" spc="-158" dirty="0" err="1" smtClean="0">
                  <a:solidFill>
                    <a:srgbClr val="FFFFFF"/>
                  </a:solidFill>
                  <a:latin typeface="+mn-ea"/>
                </a:rPr>
                <a:t>트랜지션</a:t>
              </a:r>
              <a:r>
                <a:rPr lang="ko-KR" altLang="en-US" sz="1200" spc="-158" dirty="0" smtClean="0">
                  <a:solidFill>
                    <a:srgbClr val="FFFFFF"/>
                  </a:solidFill>
                  <a:latin typeface="+mn-ea"/>
                </a:rPr>
                <a:t> 및 </a:t>
              </a:r>
              <a:r>
                <a:rPr lang="ko-KR" altLang="en-US" sz="1200" spc="-158" dirty="0" err="1" smtClean="0">
                  <a:solidFill>
                    <a:srgbClr val="FFFFFF"/>
                  </a:solidFill>
                  <a:latin typeface="+mn-ea"/>
                </a:rPr>
                <a:t>애니매이션</a:t>
              </a:r>
              <a:r>
                <a:rPr lang="ko-KR" altLang="en-US" sz="1200" spc="-158" dirty="0" smtClean="0">
                  <a:solidFill>
                    <a:srgbClr val="FFFFFF"/>
                  </a:solidFill>
                  <a:latin typeface="+mn-ea"/>
                </a:rPr>
                <a:t> 사용하여 떠오르는 효과 및</a:t>
              </a:r>
              <a:endParaRPr lang="en-US" altLang="ko-KR" sz="1200" spc="-158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r>
                <a:rPr lang="ko-KR" altLang="en-US" sz="1200" spc="-158" dirty="0" smtClean="0">
                  <a:solidFill>
                    <a:srgbClr val="FFFFFF"/>
                  </a:solidFill>
                  <a:latin typeface="+mn-ea"/>
                </a:rPr>
                <a:t>자바스크립트 </a:t>
              </a:r>
              <a:r>
                <a:rPr lang="en-US" altLang="ko-KR" sz="1400" dirty="0" err="1" smtClean="0">
                  <a:solidFill>
                    <a:schemeClr val="bg1"/>
                  </a:solidFill>
                </a:rPr>
                <a:t>IntersectionObserver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spc="-158" dirty="0" smtClean="0">
                  <a:solidFill>
                    <a:srgbClr val="FFFFFF"/>
                  </a:solidFill>
                  <a:latin typeface="+mn-ea"/>
                </a:rPr>
                <a:t>도 적용하여 봤으나 코드가 문제인지 스크립트는  적용이 </a:t>
              </a:r>
              <a:r>
                <a:rPr lang="ko-KR" altLang="en-US" sz="1200" spc="-158" dirty="0" smtClean="0">
                  <a:solidFill>
                    <a:srgbClr val="FFFFFF"/>
                  </a:solidFill>
                  <a:latin typeface="+mn-ea"/>
                </a:rPr>
                <a:t>안되는듯 </a:t>
              </a:r>
              <a:r>
                <a:rPr lang="ko-KR" altLang="en-US" sz="1200" spc="-158" dirty="0" smtClean="0">
                  <a:solidFill>
                    <a:srgbClr val="FFFFFF"/>
                  </a:solidFill>
                  <a:latin typeface="+mn-ea"/>
                </a:rPr>
                <a:t>보임</a:t>
              </a:r>
              <a:endParaRPr lang="en-US" altLang="ko-KR" sz="1200" spc="-158" dirty="0" smtClean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3" name="오각형 12"/>
            <p:cNvSpPr/>
            <p:nvPr/>
          </p:nvSpPr>
          <p:spPr>
            <a:xfrm rot="10800000">
              <a:off x="5518116" y="4636115"/>
              <a:ext cx="4411867" cy="939538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2"/>
            <p:cNvSpPr txBox="1"/>
            <p:nvPr/>
          </p:nvSpPr>
          <p:spPr>
            <a:xfrm>
              <a:off x="5726523" y="4698886"/>
              <a:ext cx="3995057" cy="77934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214050" lvl="1"/>
              <a:endParaRPr lang="en-US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화면이 반쯤 밀고 내려오면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트랜지션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및 애니메이션이 종료되고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원래위치로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고정됨</a:t>
              </a:r>
              <a:endParaRPr lang="en-US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endParaRPr lang="en-US" sz="1200" spc="-158" dirty="0" smtClean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7" name="TextBox 12"/>
            <p:cNvSpPr txBox="1"/>
            <p:nvPr/>
          </p:nvSpPr>
          <p:spPr>
            <a:xfrm>
              <a:off x="-18455" y="2116859"/>
              <a:ext cx="1823242" cy="110116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214050" lvl="1"/>
              <a:endParaRPr lang="en-US" altLang="ko-KR" sz="1982" b="1" spc="-158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해당 영화 사진에 마우스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오버시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밑에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설명박스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및 스크롤 적용</a:t>
              </a:r>
              <a:endParaRPr lang="en-US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endParaRPr lang="en-US" sz="1200" spc="-158" dirty="0" smtClean="0">
                <a:solidFill>
                  <a:srgbClr val="FFFFFF"/>
                </a:solidFill>
                <a:latin typeface="+mn-ea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535" y="876282"/>
            <a:ext cx="5259430" cy="25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925901" y="80364"/>
            <a:ext cx="6340197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사이트 구현 및 </a:t>
            </a:r>
            <a:r>
              <a:rPr lang="ko-KR" altLang="en-US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설명</a:t>
            </a:r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중하단</a:t>
            </a:r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84384" y="3899103"/>
            <a:ext cx="4411867" cy="1520795"/>
            <a:chOff x="1526284" y="3882656"/>
            <a:chExt cx="4411867" cy="1402835"/>
          </a:xfrm>
        </p:grpSpPr>
        <p:sp>
          <p:nvSpPr>
            <p:cNvPr id="13" name="오각형 12"/>
            <p:cNvSpPr/>
            <p:nvPr/>
          </p:nvSpPr>
          <p:spPr>
            <a:xfrm>
              <a:off x="1526284" y="3882656"/>
              <a:ext cx="4411867" cy="1402835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2"/>
            <p:cNvSpPr txBox="1"/>
            <p:nvPr/>
          </p:nvSpPr>
          <p:spPr>
            <a:xfrm>
              <a:off x="1589937" y="3902705"/>
              <a:ext cx="3713178" cy="136273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214050" lvl="1"/>
              <a:endParaRPr lang="en-US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385500" lvl="1" indent="-171450">
                <a:buFontTx/>
                <a:buChar char="-"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최 하단의 경우 옆으로 흘러가는 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슬라이더바를</a:t>
              </a:r>
              <a:r>
                <a:rPr lang="en-US" altLang="ko-KR" sz="1200" dirty="0" smtClean="0">
                  <a:solidFill>
                    <a:srgbClr val="FFFFFF"/>
                  </a:solidFill>
                  <a:latin typeface="+mn-ea"/>
                </a:rPr>
                <a:t> CSS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로 키 프레임 적용하여 옆으로 흘러감</a:t>
              </a:r>
              <a:endParaRPr lang="en-US" altLang="ko-KR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214050" lvl="1"/>
              <a:endParaRPr lang="en-US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385500" lvl="1" indent="-171450">
                <a:buFontTx/>
                <a:buChar char="-"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행사장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지도맵의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경우 버튼에 </a:t>
              </a:r>
              <a:r>
                <a:rPr lang="en-US" altLang="ko-KR" sz="1200" dirty="0" smtClean="0">
                  <a:solidFill>
                    <a:srgbClr val="FFFFFF"/>
                  </a:solidFill>
                  <a:latin typeface="+mn-ea"/>
                </a:rPr>
                <a:t>CSS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로 스타일 변경</a:t>
              </a:r>
              <a:r>
                <a:rPr lang="en-US" altLang="ko-KR" sz="1200" dirty="0" smtClean="0">
                  <a:solidFill>
                    <a:srgbClr val="FFFFFF"/>
                  </a:solidFill>
                  <a:latin typeface="+mn-ea"/>
                </a:rPr>
                <a:t> 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및 자바스크립트로 지도 개수에 다른 변수 적용으로 구현하여 영화제에 맞는 </a:t>
              </a:r>
              <a:r>
                <a:rPr lang="ko-KR" altLang="en-US" sz="1200" dirty="0" err="1" smtClean="0">
                  <a:solidFill>
                    <a:srgbClr val="FFFFFF"/>
                  </a:solidFill>
                  <a:latin typeface="+mn-ea"/>
                </a:rPr>
                <a:t>안내요소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n-ea"/>
                </a:rPr>
                <a:t> 출력</a:t>
              </a:r>
              <a:endParaRPr lang="en-US" altLang="ko-KR" sz="1200" dirty="0" smtClean="0">
                <a:solidFill>
                  <a:srgbClr val="FFFFFF"/>
                </a:solidFill>
                <a:latin typeface="+mn-ea"/>
              </a:endParaRPr>
            </a:p>
            <a:p>
              <a:pPr marL="385500" lvl="1" indent="-171450">
                <a:buFontTx/>
                <a:buChar char="-"/>
              </a:pPr>
              <a:endParaRPr lang="en-US" sz="1200" spc="-158" dirty="0" smtClean="0">
                <a:solidFill>
                  <a:srgbClr val="FFFFFF"/>
                </a:solidFill>
                <a:latin typeface="+mn-ea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31" y="1129215"/>
            <a:ext cx="3754761" cy="24942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997" y="999280"/>
            <a:ext cx="5271565" cy="48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38948" y="198941"/>
            <a:ext cx="3514104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</a:rPr>
              <a:t>향후 계획</a:t>
            </a:r>
            <a:r>
              <a:rPr lang="en-US" altLang="ko-KR" sz="3200" dirty="0" smtClean="0">
                <a:solidFill>
                  <a:schemeClr val="bg1"/>
                </a:solidFill>
              </a:rPr>
              <a:t>&amp;SUB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500" y="1039617"/>
            <a:ext cx="3574397" cy="1755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777" y="3429000"/>
            <a:ext cx="3376324" cy="1983866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7833810" y="1110702"/>
            <a:ext cx="0" cy="4711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2"/>
          <p:cNvSpPr txBox="1"/>
          <p:nvPr/>
        </p:nvSpPr>
        <p:spPr>
          <a:xfrm>
            <a:off x="9173646" y="2795427"/>
            <a:ext cx="1326104" cy="4001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marL="214050" lvl="1"/>
            <a:endParaRPr lang="en-US" sz="1200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r>
              <a:rPr lang="ko-KR" altLang="en-US" sz="1400" spc="-150" dirty="0" smtClean="0">
                <a:solidFill>
                  <a:srgbClr val="FFFFFF"/>
                </a:solidFill>
                <a:latin typeface="+mn-ea"/>
              </a:rPr>
              <a:t>배너 </a:t>
            </a:r>
            <a:r>
              <a:rPr lang="en-US" sz="1400" spc="-150" dirty="0" smtClean="0">
                <a:solidFill>
                  <a:srgbClr val="FFFFFF"/>
                </a:solidFill>
                <a:latin typeface="+mn-ea"/>
              </a:rPr>
              <a:t>Slide  </a:t>
            </a:r>
            <a:r>
              <a:rPr lang="ko-KR" altLang="en-US" sz="1400" spc="-150" dirty="0" smtClean="0">
                <a:solidFill>
                  <a:srgbClr val="FFFFFF"/>
                </a:solidFill>
                <a:latin typeface="+mn-ea"/>
              </a:rPr>
              <a:t>적용</a:t>
            </a:r>
            <a:endParaRPr lang="en-US" sz="1400" spc="-15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9396044" y="5822333"/>
            <a:ext cx="1630949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marL="214050" lvl="1"/>
            <a:r>
              <a:rPr lang="en-US" sz="1400" spc="-150" dirty="0" smtClean="0">
                <a:solidFill>
                  <a:srgbClr val="FFFFFF"/>
                </a:solidFill>
                <a:latin typeface="+mn-ea"/>
              </a:rPr>
              <a:t>Grid </a:t>
            </a:r>
            <a:r>
              <a:rPr lang="ko-KR" altLang="en-US" sz="1400" spc="-150" dirty="0" smtClean="0">
                <a:solidFill>
                  <a:srgbClr val="FFFFFF"/>
                </a:solidFill>
                <a:latin typeface="+mn-ea"/>
              </a:rPr>
              <a:t>및 </a:t>
            </a:r>
            <a:r>
              <a:rPr lang="ko-KR" altLang="en-US" sz="1400" spc="-150" dirty="0" err="1" smtClean="0">
                <a:solidFill>
                  <a:srgbClr val="FFFFFF"/>
                </a:solidFill>
                <a:latin typeface="+mn-ea"/>
              </a:rPr>
              <a:t>스케일적용</a:t>
            </a:r>
            <a:r>
              <a:rPr lang="en-US" sz="1400" spc="-150" dirty="0" smtClean="0">
                <a:solidFill>
                  <a:srgbClr val="FFFFFF"/>
                </a:solidFill>
                <a:latin typeface="+mn-ea"/>
              </a:rPr>
              <a:t>  </a:t>
            </a:r>
            <a:endParaRPr lang="en-US" sz="1200" dirty="0" smtClean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414" y="1110702"/>
            <a:ext cx="2469101" cy="49640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44" y="381323"/>
            <a:ext cx="2546581" cy="5228317"/>
          </a:xfrm>
          <a:prstGeom prst="rect">
            <a:avLst/>
          </a:prstGeom>
        </p:spPr>
      </p:pic>
      <p:sp>
        <p:nvSpPr>
          <p:cNvPr id="18" name="오각형 17"/>
          <p:cNvSpPr/>
          <p:nvPr/>
        </p:nvSpPr>
        <p:spPr>
          <a:xfrm rot="10800000">
            <a:off x="5498594" y="2923657"/>
            <a:ext cx="2999512" cy="60542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2"/>
          <p:cNvSpPr txBox="1"/>
          <p:nvPr/>
        </p:nvSpPr>
        <p:spPr>
          <a:xfrm>
            <a:off x="5776216" y="2875002"/>
            <a:ext cx="264961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marL="214050" lvl="1"/>
            <a:endParaRPr lang="en-US" sz="1200" dirty="0" smtClean="0">
              <a:solidFill>
                <a:srgbClr val="FFFFFF"/>
              </a:solidFill>
              <a:latin typeface="+mn-ea"/>
            </a:endParaRPr>
          </a:p>
          <a:p>
            <a:pPr marL="214050" lvl="1"/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추후 화면에 맞춰 </a:t>
            </a:r>
            <a:r>
              <a:rPr lang="ko-KR" altLang="en-US" sz="1200" dirty="0" err="1" smtClean="0">
                <a:solidFill>
                  <a:srgbClr val="FFFFFF"/>
                </a:solidFill>
                <a:latin typeface="+mn-ea"/>
              </a:rPr>
              <a:t>미디어쿼리</a:t>
            </a:r>
            <a:r>
              <a:rPr lang="ko-KR" altLang="en-US" sz="1200" dirty="0" smtClean="0">
                <a:solidFill>
                  <a:srgbClr val="FFFFFF"/>
                </a:solidFill>
                <a:latin typeface="+mn-ea"/>
              </a:rPr>
              <a:t> 작업 완성 계획</a:t>
            </a:r>
            <a:endParaRPr lang="en-US" sz="1200" spc="-158" dirty="0" smtClean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0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293</Words>
  <Application>Microsoft Office PowerPoint</Application>
  <PresentationFormat>와이드스크린</PresentationFormat>
  <Paragraphs>55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HY엽서L</vt:lpstr>
      <vt:lpstr>맑은 고딕</vt:lpstr>
      <vt:lpstr>휴먼둥근헤드라인</vt:lpstr>
      <vt:lpstr>Arial</vt:lpstr>
      <vt:lpstr>Arial Black</vt:lpstr>
      <vt:lpstr>Calibri</vt:lpstr>
      <vt:lpstr>Calibri Light</vt:lpstr>
      <vt:lpstr>Office 테마</vt:lpstr>
      <vt:lpstr>🎞 국제 영화제 홍보 사이트 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</cp:revision>
  <dcterms:created xsi:type="dcterms:W3CDTF">2023-09-21T07:12:39Z</dcterms:created>
  <dcterms:modified xsi:type="dcterms:W3CDTF">2023-09-22T04:11:17Z</dcterms:modified>
</cp:coreProperties>
</file>